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58" r:id="rId5"/>
    <p:sldId id="261" r:id="rId6"/>
    <p:sldId id="260" r:id="rId7"/>
    <p:sldId id="271" r:id="rId8"/>
    <p:sldId id="262" r:id="rId9"/>
    <p:sldId id="266" r:id="rId10"/>
    <p:sldId id="269" r:id="rId11"/>
    <p:sldId id="267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2" d="100"/>
          <a:sy n="82" d="100"/>
        </p:scale>
        <p:origin x="147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634E19-D570-4971-8B67-11D1BA633900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2F1DC1-FBDD-4862-85F8-E9D2D7903BC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2">
                    <a:lumMod val="20000"/>
                    <a:lumOff val="80000"/>
                  </a:schemeClr>
                </a:solidFill>
                <a:latin typeface="Impact" pitchFamily="34" charset="0"/>
              </a:rPr>
              <a:t>Client Advocacy 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i="1" dirty="0"/>
              <a:t>Joe Smith &amp; Associates</a:t>
            </a:r>
          </a:p>
          <a:p>
            <a:pPr algn="ctr"/>
            <a:r>
              <a:rPr lang="en-US" sz="2000" dirty="0"/>
              <a:t>A financial advisory practice of Ameriprise Financial Services, Inc.</a:t>
            </a:r>
            <a:br>
              <a:rPr lang="en-US" sz="2000" dirty="0"/>
            </a:br>
            <a:r>
              <a:rPr lang="en-US" sz="2000" dirty="0"/>
              <a:t>An Ameriprise Platinum Financial Services® practice</a:t>
            </a:r>
            <a:endParaRPr lang="en-US" sz="2000" i="1" dirty="0"/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Baskerville Old Face" pitchFamily="18" charset="0"/>
              </a:rPr>
              <a:t>Defining and Developing our Relationship </a:t>
            </a:r>
            <a:r>
              <a:rPr lang="en-US" sz="2400" b="1" dirty="0">
                <a:latin typeface="Baskerville Old Face" pitchFamily="18" charset="0"/>
              </a:rPr>
              <a:t>(Examples of client exp. questions – can send these ahead of time)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59352"/>
          </a:xfrm>
        </p:spPr>
        <p:txBody>
          <a:bodyPr/>
          <a:lstStyle/>
          <a:p>
            <a:r>
              <a:rPr lang="en-US" dirty="0"/>
              <a:t>	</a:t>
            </a:r>
          </a:p>
          <a:p>
            <a:r>
              <a:rPr lang="en-US" i="1" dirty="0"/>
              <a:t>Service Meetings</a:t>
            </a:r>
            <a:r>
              <a:rPr lang="en-US" dirty="0"/>
              <a:t>	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905000"/>
            <a:ext cx="4041775" cy="654843"/>
          </a:xfrm>
        </p:spPr>
        <p:txBody>
          <a:bodyPr>
            <a:normAutofit fontScale="92500" lnSpcReduction="20000"/>
          </a:bodyPr>
          <a:lstStyle/>
          <a:p>
            <a:endParaRPr lang="en-US" i="1" dirty="0"/>
          </a:p>
          <a:p>
            <a:r>
              <a:rPr lang="en-US" i="1" dirty="0"/>
              <a:t>Contacts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90800"/>
            <a:ext cx="4040188" cy="384572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do you feel about the content of our meetings?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structure of the meetings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Preparation for meetings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Follow-up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Is it enough/not enough?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Frequency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could we be doing better?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590800"/>
            <a:ext cx="4041775" cy="3886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want all contact with clients to be meaningful.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do you feel about the frequency of our contact?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Is emailing an effective way to communicate? (newsletters, updates, etc)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Are there things we should be calling you about before/after meetings?                           (after meeting calls)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</a:t>
            </a:r>
            <a:r>
              <a:rPr lang="en-US" sz="6000" dirty="0">
                <a:latin typeface="Impact" pitchFamily="34" charset="0"/>
              </a:rPr>
              <a:t>We Appreciate Your Input!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Next steps: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are my take-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aways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accomplish?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are your take-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aways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accomplish?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Next Meeting: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would you like on the agenda?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Would you like to change the format?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Would staff benefit from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atttending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877312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0571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>
                <a:latin typeface="Baskerville Old Face" pitchFamily="18" charset="0"/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Generate new referrals from top clients – to help us grow! </a:t>
            </a:r>
          </a:p>
          <a:p>
            <a:pPr marL="0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Further develop the Client Experience.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Brainstorm how to involve centers of influence and increase my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referrability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an events list of activities that would lead to more referrals.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Develop a plan of action to improve client experience.</a:t>
            </a:r>
          </a:p>
        </p:txBody>
      </p:sp>
    </p:spTree>
    <p:extLst>
      <p:ext uri="{BB962C8B-B14F-4D97-AF65-F5344CB8AC3E}">
        <p14:creationId xmlns:p14="http://schemas.microsoft.com/office/powerpoint/2010/main" val="135517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828800"/>
          </a:xfrm>
        </p:spPr>
        <p:txBody>
          <a:bodyPr/>
          <a:lstStyle/>
          <a:p>
            <a:pPr algn="ctr"/>
            <a:r>
              <a:rPr lang="en-US" dirty="0">
                <a:latin typeface="Impact" pitchFamily="34" charset="0"/>
              </a:rPr>
              <a:t>Vision, mission and values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854696" cy="1524000"/>
          </a:xfrm>
        </p:spPr>
        <p:txBody>
          <a:bodyPr>
            <a:noAutofit/>
          </a:bodyPr>
          <a:lstStyle/>
          <a:p>
            <a:endParaRPr lang="en-US" sz="2000" b="1" i="1" u="sng" dirty="0"/>
          </a:p>
          <a:p>
            <a:r>
              <a:rPr lang="en-US" sz="2000" b="1" i="1" u="sng" dirty="0"/>
              <a:t>Vision Statement:</a:t>
            </a:r>
            <a:r>
              <a:rPr lang="en-US" sz="2000" b="1" i="1" dirty="0"/>
              <a:t> ‘Working as a team, we will help shape the future of our client’s dreams by creating, developing and applying financial strategies in a personalized manner.’</a:t>
            </a:r>
            <a:endParaRPr lang="en-US" sz="2000" dirty="0"/>
          </a:p>
          <a:p>
            <a:r>
              <a:rPr lang="en-US" sz="1600" b="1" i="1" dirty="0"/>
              <a:t> </a:t>
            </a:r>
            <a:endParaRPr lang="en-US" sz="1600" dirty="0"/>
          </a:p>
          <a:p>
            <a:r>
              <a:rPr lang="en-US" sz="2000" b="1" i="1" u="sng" dirty="0"/>
              <a:t>Mission Statement</a:t>
            </a:r>
            <a:r>
              <a:rPr lang="en-US" sz="2000" b="1" i="1" dirty="0"/>
              <a:t>: ‘Your Dreams, Our Passion’</a:t>
            </a:r>
            <a:endParaRPr lang="en-US" sz="2000" dirty="0"/>
          </a:p>
          <a:p>
            <a:r>
              <a:rPr lang="en-US" sz="1600" b="1" i="1" dirty="0"/>
              <a:t> </a:t>
            </a:r>
            <a:endParaRPr lang="en-US" sz="1600" dirty="0"/>
          </a:p>
          <a:p>
            <a:r>
              <a:rPr lang="en-US" sz="2000" b="1" i="1" u="sng" dirty="0"/>
              <a:t>Our Values</a:t>
            </a:r>
            <a:r>
              <a:rPr lang="en-US" sz="2000" b="1" i="1" dirty="0"/>
              <a:t>: Integrity, Teamwork, Innovation, Excellence, Trustworthiness, Responsibility</a:t>
            </a:r>
            <a:endParaRPr lang="en-US" sz="2000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Georgia" pitchFamily="18" charset="0"/>
              </a:rPr>
              <a:t>2021 </a:t>
            </a:r>
            <a:r>
              <a:rPr lang="en-US" dirty="0">
                <a:latin typeface="Georgia" pitchFamily="18" charset="0"/>
              </a:rPr>
              <a:t>Business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Replicating business with top clients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20 new clients (specifically through introductions)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Events that encourage clients to bring individuals that want to work with us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Relationships with Centers of Influence, (CPAs, Attorneys, Credit Unions, etc.)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proactive service model that exceeds our clients’ needs and expectations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Staff: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Client concierge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Marketing director</a:t>
            </a:r>
          </a:p>
          <a:p>
            <a:endParaRPr lang="en-US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 Old Face" pitchFamily="18" charset="0"/>
              </a:rPr>
              <a:t>The Ideal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Advisor receptive and open to taking a good look.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We enjoy working with individuals that have the following goals/needs: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Planning/Transitioning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Tax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Investment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Estate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Protection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Specific Goal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Comprehensive Planning</a:t>
            </a:r>
          </a:p>
        </p:txBody>
      </p:sp>
    </p:spTree>
  </p:cSld>
  <p:clrMapOvr>
    <a:masterClrMapping/>
  </p:clrMapOvr>
  <p:transition advClick="0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dirty="0"/>
              <a:t>Events and activities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506952"/>
          </a:xfrm>
        </p:spPr>
        <p:txBody>
          <a:bodyPr/>
          <a:lstStyle/>
          <a:p>
            <a:r>
              <a:rPr lang="en-US" dirty="0"/>
              <a:t>Social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1676400"/>
            <a:ext cx="4041775" cy="654843"/>
          </a:xfrm>
        </p:spPr>
        <p:txBody>
          <a:bodyPr/>
          <a:lstStyle/>
          <a:p>
            <a:r>
              <a:rPr lang="en-US" dirty="0"/>
              <a:t>Educational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86000"/>
            <a:ext cx="4040188" cy="384572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Wine tastings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Etiquette dinner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Chocolate class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Boat cruise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BBQ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Whiskey tastings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Beer tastings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Personal dinners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Special access events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Virtual events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else?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4041775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Non-content specific: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Art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Collectibles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Sports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Hobby specific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else?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Content specific: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Estate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Economic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Taxes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Market update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Special case planning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else?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4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 Old Face" pitchFamily="18" charset="0"/>
              </a:rPr>
              <a:t>Advocacy Board Opportunties: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 fontScale="55000" lnSpcReduction="20000"/>
          </a:bodyPr>
          <a:lstStyle/>
          <a:p>
            <a:r>
              <a:rPr lang="en-US" sz="3400" dirty="0"/>
              <a:t>Further  develope our relationship:</a:t>
            </a:r>
          </a:p>
          <a:p>
            <a:pPr lvl="1"/>
            <a:r>
              <a:rPr lang="en-US" sz="3400" dirty="0"/>
              <a:t>How do you describe our services to others?</a:t>
            </a:r>
          </a:p>
          <a:p>
            <a:pPr lvl="1"/>
            <a:r>
              <a:rPr lang="en-US" sz="3400" dirty="0"/>
              <a:t>How has our relationship helped you?</a:t>
            </a:r>
          </a:p>
          <a:p>
            <a:endParaRPr lang="en-US" sz="3400" dirty="0"/>
          </a:p>
          <a:p>
            <a:r>
              <a:rPr lang="en-US" sz="3400" dirty="0"/>
              <a:t>Social and Educational Events:</a:t>
            </a:r>
          </a:p>
          <a:p>
            <a:pPr lvl="1"/>
            <a:r>
              <a:rPr lang="en-US" sz="3400" dirty="0"/>
              <a:t>Do you see yourself attending these events?</a:t>
            </a:r>
          </a:p>
          <a:p>
            <a:pPr lvl="1"/>
            <a:r>
              <a:rPr lang="en-US" sz="3400" dirty="0"/>
              <a:t>What topics would you like to learn more about</a:t>
            </a:r>
          </a:p>
          <a:p>
            <a:pPr marL="393192" lvl="1" indent="0">
              <a:buNone/>
            </a:pPr>
            <a:endParaRPr lang="en-US" sz="3400" dirty="0"/>
          </a:p>
          <a:p>
            <a:r>
              <a:rPr lang="en-US" sz="3400" dirty="0"/>
              <a:t>Social media presence:  (Get connected for content and communications)</a:t>
            </a:r>
          </a:p>
          <a:p>
            <a:pPr lvl="1"/>
            <a:r>
              <a:rPr lang="en-US" sz="3200" dirty="0"/>
              <a:t>Facebook, Smith &amp; Associates</a:t>
            </a:r>
          </a:p>
          <a:p>
            <a:pPr lvl="1"/>
            <a:r>
              <a:rPr lang="en-US" sz="3200" dirty="0"/>
              <a:t>LinkedIn, Smith &amp; Associates</a:t>
            </a:r>
          </a:p>
          <a:p>
            <a:pPr marL="393192" lvl="1" indent="0">
              <a:buNone/>
            </a:pPr>
            <a:endParaRPr lang="en-US" sz="3200" dirty="0"/>
          </a:p>
          <a:p>
            <a:r>
              <a:rPr lang="en-US" sz="3400" dirty="0"/>
              <a:t>Referral Conversation</a:t>
            </a:r>
          </a:p>
          <a:p>
            <a:pPr lvl="1"/>
            <a:r>
              <a:rPr lang="en-US" sz="3400" dirty="0"/>
              <a:t>Your 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Referrals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Would YOU refer us?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Social Media  (i.e.  Advisor Web site, My Financial Accounts, Linkedin,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How do you talk to others about us?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Testimonials?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Your unique experience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What was life like before you hired us?                            Why did you hire us? How has it worked out?</a:t>
            </a:r>
          </a:p>
          <a:p>
            <a:pPr lvl="1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How the process works best: Confidentiality, willingness to be contacted and sensitivity of approach</a:t>
            </a:r>
            <a:r>
              <a:rPr lang="en-US" sz="3200" dirty="0">
                <a:latin typeface="Georgia" pitchFamily="18" charset="0"/>
              </a:rPr>
              <a:t>.</a:t>
            </a:r>
          </a:p>
          <a:p>
            <a:endParaRPr lang="en-US" sz="3200" dirty="0">
              <a:latin typeface="Georg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300"/>
                            </p:stCondLst>
                            <p:childTnLst>
                              <p:par>
                                <p:cTn id="1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200"/>
                            </p:stCondLst>
                            <p:childTnLst>
                              <p:par>
                                <p:cTn id="2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100"/>
                            </p:stCondLst>
                            <p:childTnLst>
                              <p:par>
                                <p:cTn id="3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600"/>
                            </p:stCondLst>
                            <p:childTnLst>
                              <p:par>
                                <p:cTn id="3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1996</TotalTime>
  <Words>620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Baskerville Old Face</vt:lpstr>
      <vt:lpstr>Calibri</vt:lpstr>
      <vt:lpstr>Constantia</vt:lpstr>
      <vt:lpstr>Georgia</vt:lpstr>
      <vt:lpstr>Impact</vt:lpstr>
      <vt:lpstr>Times New Roman</vt:lpstr>
      <vt:lpstr>Wingdings 2</vt:lpstr>
      <vt:lpstr>Flow</vt:lpstr>
      <vt:lpstr>Client Advocacy Board</vt:lpstr>
      <vt:lpstr>Purpose</vt:lpstr>
      <vt:lpstr>Goals</vt:lpstr>
      <vt:lpstr>Vision, mission and values</vt:lpstr>
      <vt:lpstr>2021 Business Goals</vt:lpstr>
      <vt:lpstr>The Ideal Client</vt:lpstr>
      <vt:lpstr>Events and activities</vt:lpstr>
      <vt:lpstr>Advocacy Board Opportunties:</vt:lpstr>
      <vt:lpstr>Referrals</vt:lpstr>
      <vt:lpstr>Defining and Developing our Relationship (Examples of client exp. questions – can send these ahead of time)</vt:lpstr>
      <vt:lpstr>     We Appreciate Your Input! </vt:lpstr>
      <vt:lpstr>Thank you</vt:lpstr>
    </vt:vector>
  </TitlesOfParts>
  <Company>Ameriprise Financial,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Advisory Board</dc:title>
  <dc:creator>AMPF Advisor</dc:creator>
  <cp:lastModifiedBy>Benjamin Hoak</cp:lastModifiedBy>
  <cp:revision>151</cp:revision>
  <dcterms:created xsi:type="dcterms:W3CDTF">2010-12-22T21:28:35Z</dcterms:created>
  <dcterms:modified xsi:type="dcterms:W3CDTF">2021-06-15T15:31:18Z</dcterms:modified>
</cp:coreProperties>
</file>